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6400"/>
    <a:srgbClr val="C34017"/>
    <a:srgbClr val="FF6600"/>
    <a:srgbClr val="00FFFF"/>
    <a:srgbClr val="00DFDA"/>
    <a:srgbClr val="EE00B4"/>
    <a:srgbClr val="FF3BD0"/>
    <a:srgbClr val="F03AE7"/>
    <a:srgbClr val="0E0076"/>
    <a:srgbClr val="070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1454" y="-89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499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666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437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554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137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833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0318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5057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090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5838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5441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B495B-52A2-4C71-9000-9EA285F01063}" type="datetimeFigureOut">
              <a:rPr lang="fr-CA" smtClean="0"/>
              <a:t>2018-12-08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14529-8EAC-4DEE-A70C-EA209098546A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413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587" y="860720"/>
            <a:ext cx="5307791" cy="5171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032806">
            <a:off x="4869213" y="4914893"/>
            <a:ext cx="1877377" cy="996100"/>
          </a:xfrm>
          <a:ln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fr-CA" sz="2000" b="1" dirty="0">
                <a:solidFill>
                  <a:srgbClr val="C00000"/>
                </a:solidFill>
                <a:latin typeface="Curlz MT" panose="04040404050702020202" pitchFamily="82" charset="0"/>
              </a:rPr>
              <a:t>La </a:t>
            </a:r>
            <a:r>
              <a:rPr lang="fr-CA" sz="2400" b="1" dirty="0">
                <a:solidFill>
                  <a:srgbClr val="C00000"/>
                </a:solidFill>
                <a:latin typeface="Curlz MT" panose="04040404050702020202" pitchFamily="82" charset="0"/>
              </a:rPr>
              <a:t>Sorcière</a:t>
            </a:r>
            <a:r>
              <a:rPr lang="fr-CA" sz="2000" b="1" dirty="0">
                <a:latin typeface="Curlz MT" panose="04040404050702020202" pitchFamily="82" charset="0"/>
              </a:rPr>
              <a:t> </a:t>
            </a:r>
            <a:r>
              <a:rPr lang="fr-CA" sz="2000" b="1" dirty="0" smtClean="0">
                <a:latin typeface="Curlz MT" panose="04040404050702020202" pitchFamily="82" charset="0"/>
              </a:rPr>
              <a:t>ou </a:t>
            </a:r>
            <a:br>
              <a:rPr lang="fr-CA" sz="2000" b="1" dirty="0" smtClean="0">
                <a:latin typeface="Curlz MT" panose="04040404050702020202" pitchFamily="82" charset="0"/>
              </a:rPr>
            </a:br>
            <a:r>
              <a:rPr lang="fr-CA" sz="2000" b="1" dirty="0" smtClean="0">
                <a:latin typeface="Curlz MT" panose="04040404050702020202" pitchFamily="82" charset="0"/>
              </a:rPr>
              <a:t>la </a:t>
            </a:r>
            <a:r>
              <a:rPr lang="fr-CA" sz="2000" b="1" dirty="0">
                <a:latin typeface="Curlz MT" panose="04040404050702020202" pitchFamily="82" charset="0"/>
              </a:rPr>
              <a:t>rencontre avec </a:t>
            </a:r>
            <a:r>
              <a:rPr lang="fr-CA" sz="2000" b="1" dirty="0" smtClean="0">
                <a:latin typeface="Curlz MT" panose="04040404050702020202" pitchFamily="82" charset="0"/>
              </a:rPr>
              <a:t/>
            </a:r>
            <a:br>
              <a:rPr lang="fr-CA" sz="2000" b="1" dirty="0" smtClean="0">
                <a:latin typeface="Curlz MT" panose="04040404050702020202" pitchFamily="82" charset="0"/>
              </a:rPr>
            </a:br>
            <a:r>
              <a:rPr lang="fr-CA" sz="2400" b="1" dirty="0" smtClean="0">
                <a:solidFill>
                  <a:srgbClr val="C00000"/>
                </a:solidFill>
                <a:latin typeface="Curlz MT" panose="04040404050702020202" pitchFamily="82" charset="0"/>
              </a:rPr>
              <a:t>Perséphone</a:t>
            </a:r>
            <a:endParaRPr lang="fr-CA" sz="2000" dirty="0">
              <a:solidFill>
                <a:srgbClr val="C0000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456" y="1108762"/>
            <a:ext cx="1531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Phase lunaire : </a:t>
            </a:r>
            <a:endParaRPr lang="fr-CA" sz="1600" b="1" dirty="0" smtClean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r>
              <a:rPr lang="fr-CA" sz="1600" b="1" dirty="0" smtClean="0">
                <a:latin typeface="Bradley Hand ITC" panose="03070402050302030203" pitchFamily="66" charset="0"/>
              </a:rPr>
              <a:t>Nouvelle </a:t>
            </a:r>
            <a:r>
              <a:rPr lang="fr-CA" sz="1600" b="1" dirty="0">
                <a:latin typeface="Bradley Hand ITC" panose="03070402050302030203" pitchFamily="66" charset="0"/>
              </a:rPr>
              <a:t>lune </a:t>
            </a:r>
          </a:p>
          <a:p>
            <a:r>
              <a:rPr lang="fr-CA" sz="16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Phase du cycle : </a:t>
            </a:r>
            <a:endParaRPr lang="fr-CA" sz="1600" b="1" dirty="0" smtClean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r>
              <a:rPr lang="fr-CA" sz="1600" b="1" dirty="0" smtClean="0">
                <a:latin typeface="Bradley Hand ITC" panose="03070402050302030203" pitchFamily="66" charset="0"/>
              </a:rPr>
              <a:t>Menstruelle </a:t>
            </a:r>
          </a:p>
          <a:p>
            <a:r>
              <a:rPr lang="fr-CA" sz="1600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Saison </a:t>
            </a:r>
            <a:r>
              <a:rPr lang="fr-CA" sz="1600" b="1" dirty="0">
                <a:solidFill>
                  <a:srgbClr val="C00000"/>
                </a:solidFill>
                <a:latin typeface="Bradley Hand ITC" panose="03070402050302030203" pitchFamily="66" charset="0"/>
              </a:rPr>
              <a:t>: </a:t>
            </a:r>
            <a:endParaRPr lang="fr-CA" sz="1600" b="1" dirty="0" smtClean="0">
              <a:solidFill>
                <a:srgbClr val="C00000"/>
              </a:solidFill>
              <a:latin typeface="Bradley Hand ITC" panose="03070402050302030203" pitchFamily="66" charset="0"/>
            </a:endParaRPr>
          </a:p>
          <a:p>
            <a:r>
              <a:rPr lang="fr-CA" sz="1600" b="1" dirty="0" smtClean="0">
                <a:latin typeface="Bradley Hand ITC" panose="03070402050302030203" pitchFamily="66" charset="0"/>
              </a:rPr>
              <a:t>Hiver</a:t>
            </a:r>
            <a:endParaRPr lang="fr-CA" sz="1600" b="1" dirty="0">
              <a:latin typeface="Bradley Hand ITC" panose="03070402050302030203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6789765"/>
            <a:ext cx="68579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dirty="0">
                <a:latin typeface="French Script MT" panose="03020402040607040605" pitchFamily="66" charset="0"/>
              </a:rPr>
              <a:t>La phase de la Sorcière renvoie à la part « obscure » qui est en vous et représente la fin du cycle menstruel.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L’hiver </a:t>
            </a:r>
            <a:r>
              <a:rPr lang="fr-CA" sz="1400" dirty="0">
                <a:latin typeface="French Script MT" panose="03020402040607040605" pitchFamily="66" charset="0"/>
              </a:rPr>
              <a:t>est synonyme de mort, de repos, de calme avant la période de renaissance (printemps). </a:t>
            </a:r>
            <a:r>
              <a:rPr lang="fr-CA" sz="1400" dirty="0" smtClean="0">
                <a:latin typeface="French Script MT" panose="03020402040607040605" pitchFamily="66" charset="0"/>
              </a:rPr>
              <a:t>À </a:t>
            </a:r>
            <a:r>
              <a:rPr lang="fr-CA" sz="1400" dirty="0">
                <a:latin typeface="French Script MT" panose="03020402040607040605" pitchFamily="66" charset="0"/>
              </a:rPr>
              <a:t>l’image de la nature,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cette </a:t>
            </a:r>
            <a:r>
              <a:rPr lang="fr-CA" sz="1400" dirty="0">
                <a:latin typeface="French Script MT" panose="03020402040607040605" pitchFamily="66" charset="0"/>
              </a:rPr>
              <a:t>phase est celle de l’introspection. Vos capacités intuitives sont au maximum (intuition, rêves, visions,…).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Le </a:t>
            </a:r>
            <a:r>
              <a:rPr lang="fr-CA" sz="1400" dirty="0">
                <a:latin typeface="French Script MT" panose="03020402040607040605" pitchFamily="66" charset="0"/>
              </a:rPr>
              <a:t>besoin de calme et de solitude est plus </a:t>
            </a:r>
            <a:r>
              <a:rPr lang="fr-CA" sz="1400" dirty="0" smtClean="0">
                <a:latin typeface="French Script MT" panose="03020402040607040605" pitchFamily="66" charset="0"/>
              </a:rPr>
              <a:t>prédominant. L’envie </a:t>
            </a:r>
            <a:r>
              <a:rPr lang="fr-CA" sz="1400" dirty="0">
                <a:latin typeface="French Script MT" panose="03020402040607040605" pitchFamily="66" charset="0"/>
              </a:rPr>
              <a:t>de se retrouver dans un cocon douillet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et </a:t>
            </a:r>
            <a:r>
              <a:rPr lang="fr-CA" sz="1400" dirty="0">
                <a:latin typeface="French Script MT" panose="03020402040607040605" pitchFamily="66" charset="0"/>
              </a:rPr>
              <a:t>de se reposer se fait sentir car cette phase est marquée par une fatigue physique intense et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le </a:t>
            </a:r>
            <a:r>
              <a:rPr lang="fr-CA" sz="1400" dirty="0">
                <a:latin typeface="French Script MT" panose="03020402040607040605" pitchFamily="66" charset="0"/>
              </a:rPr>
              <a:t>besoin de sommeil est à son maximum. Soyez donc à l’écoute de votre corps et du repos qu’il réclame.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" y="6249916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Énergies dominantes :</a:t>
            </a:r>
          </a:p>
          <a:p>
            <a:pPr algn="ctr"/>
            <a:r>
              <a:rPr lang="fr-CA" sz="1400" b="1" dirty="0" smtClean="0">
                <a:solidFill>
                  <a:srgbClr val="C00000"/>
                </a:solidFill>
                <a:latin typeface="Bradley Hand ITC" panose="03070402050302030203" pitchFamily="66" charset="0"/>
              </a:rPr>
              <a:t> Introspection, solitude, fatigue, obscurité, intuition, réflexion</a:t>
            </a:r>
            <a:endParaRPr lang="fr-CA" sz="14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949" y="8134599"/>
            <a:ext cx="64501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rgbClr val="C00000"/>
                </a:solidFill>
                <a:latin typeface="French Script MT" panose="03020402040607040605" pitchFamily="66" charset="0"/>
              </a:rPr>
              <a:t>Enseignements</a:t>
            </a:r>
            <a:r>
              <a:rPr lang="fr-CA" sz="1400" dirty="0">
                <a:latin typeface="French Script MT" panose="03020402040607040605" pitchFamily="66" charset="0"/>
              </a:rPr>
              <a:t>: C’est le moment idéal pour rencontrer sa Perséphone et faire face à ses blessures du passé.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Plus </a:t>
            </a:r>
            <a:r>
              <a:rPr lang="fr-CA" sz="1400" dirty="0">
                <a:latin typeface="French Script MT" panose="03020402040607040605" pitchFamily="66" charset="0"/>
              </a:rPr>
              <a:t>je lutte contre ma douleur, plus elle deviendra </a:t>
            </a:r>
            <a:r>
              <a:rPr lang="fr-CA" sz="1400" dirty="0" smtClean="0">
                <a:latin typeface="French Script MT" panose="03020402040607040605" pitchFamily="66" charset="0"/>
              </a:rPr>
              <a:t>souffrance. Il faut expérimenter de se perdre </a:t>
            </a: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de nombreuses fois pour retrouver la sortie et c’est parce que l’on a vécu nos ombres que l’on peut vivre avec, </a:t>
            </a: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nous connaissons tous les recoins de sa psyché, et nous redevenons alors la Souveraine de notre Royaume.</a:t>
            </a:r>
            <a:endParaRPr lang="fr-CA" sz="1400" dirty="0">
              <a:latin typeface="French Script MT" panose="03020402040607040605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456" y="9069494"/>
            <a:ext cx="6267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rgbClr val="C00000"/>
                </a:solidFill>
                <a:latin typeface="French Script MT" panose="03020402040607040605" pitchFamily="66" charset="0"/>
              </a:rPr>
              <a:t>Piste</a:t>
            </a:r>
            <a:r>
              <a:rPr lang="fr-CA" sz="1400" dirty="0">
                <a:latin typeface="French Script MT" panose="03020402040607040605" pitchFamily="66" charset="0"/>
              </a:rPr>
              <a:t>: Travailler avec notre petite fille intérieure et revisiter les blessures du passé</a:t>
            </a:r>
          </a:p>
          <a:p>
            <a:pPr algn="ctr"/>
            <a:r>
              <a:rPr lang="fr-CA" sz="1400" b="1" dirty="0" smtClean="0">
                <a:solidFill>
                  <a:srgbClr val="C00000"/>
                </a:solidFill>
                <a:latin typeface="French Script MT" panose="03020402040607040605" pitchFamily="66" charset="0"/>
              </a:rPr>
              <a:t>Stages conseillés</a:t>
            </a:r>
            <a:r>
              <a:rPr lang="fr-CA" sz="1400" dirty="0" smtClean="0">
                <a:latin typeface="French Script MT" panose="03020402040607040605" pitchFamily="66" charset="0"/>
              </a:rPr>
              <a:t>: </a:t>
            </a:r>
            <a:r>
              <a:rPr lang="fr-CA" sz="1400" dirty="0">
                <a:latin typeface="French Script MT" panose="03020402040607040605" pitchFamily="66" charset="0"/>
              </a:rPr>
              <a:t>Retrouver et guérir </a:t>
            </a:r>
            <a:r>
              <a:rPr lang="fr-CA" sz="1400" dirty="0" smtClean="0">
                <a:latin typeface="French Script MT" panose="03020402040607040605" pitchFamily="66" charset="0"/>
              </a:rPr>
              <a:t>l’Enfant Intérieur et Cercles de Femmes</a:t>
            </a:r>
            <a:endParaRPr lang="fr-CA" sz="1400" dirty="0">
              <a:latin typeface="French Script MT" panose="03020402040607040605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3587" y="226359"/>
            <a:ext cx="56814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300" dirty="0">
                <a:solidFill>
                  <a:srgbClr val="A101B7"/>
                </a:solidFill>
                <a:latin typeface="Curlz MT" panose="04040404050702020202" pitchFamily="82" charset="0"/>
              </a:rPr>
              <a:t>Natural Trip - Cadran lunaire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24" y="219538"/>
            <a:ext cx="537525" cy="5375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4949" y="9659779"/>
            <a:ext cx="24838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800" dirty="0" smtClean="0">
                <a:latin typeface="Bradley Hand ITC" panose="03070402050302030203" pitchFamily="66" charset="0"/>
              </a:rPr>
              <a:t>Inspiré de l’enseignement de Miranda Gray</a:t>
            </a:r>
            <a:endParaRPr lang="fr-CA" sz="800" dirty="0">
              <a:latin typeface="Bradley Hand ITC" panose="03070402050302030203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841" y="5427021"/>
            <a:ext cx="1625556" cy="822895"/>
          </a:xfrm>
          <a:prstGeom prst="rect">
            <a:avLst/>
          </a:prstGeom>
        </p:spPr>
      </p:pic>
      <p:sp>
        <p:nvSpPr>
          <p:cNvPr id="26" name="Right Arrow 25"/>
          <p:cNvSpPr/>
          <p:nvPr/>
        </p:nvSpPr>
        <p:spPr>
          <a:xfrm>
            <a:off x="3918541" y="3391778"/>
            <a:ext cx="2009369" cy="8551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7" name="Right Arrow 26"/>
          <p:cNvSpPr/>
          <p:nvPr/>
        </p:nvSpPr>
        <p:spPr>
          <a:xfrm rot="5400000">
            <a:off x="2487328" y="4825867"/>
            <a:ext cx="2026799" cy="535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827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84" y="1075266"/>
            <a:ext cx="5307791" cy="5171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172738">
            <a:off x="4674430" y="1397217"/>
            <a:ext cx="2292242" cy="1037513"/>
          </a:xfrm>
          <a:ln>
            <a:solidFill>
              <a:srgbClr val="00FFFF"/>
            </a:solidFill>
          </a:ln>
        </p:spPr>
        <p:txBody>
          <a:bodyPr>
            <a:noAutofit/>
          </a:bodyPr>
          <a:lstStyle/>
          <a:p>
            <a:r>
              <a:rPr lang="fr-CA" sz="2000" b="1" dirty="0">
                <a:solidFill>
                  <a:srgbClr val="00FFFF"/>
                </a:solidFill>
                <a:latin typeface="Curlz MT" panose="04040404050702020202" pitchFamily="82" charset="0"/>
              </a:rPr>
              <a:t>La </a:t>
            </a:r>
            <a:r>
              <a:rPr lang="fr-CA" sz="2400" b="1" dirty="0">
                <a:solidFill>
                  <a:srgbClr val="00FFFF"/>
                </a:solidFill>
                <a:latin typeface="Curlz MT" panose="04040404050702020202" pitchFamily="82" charset="0"/>
              </a:rPr>
              <a:t>Vierge </a:t>
            </a:r>
            <a:r>
              <a:rPr lang="fr-CA" sz="2000" b="1" dirty="0" smtClean="0">
                <a:solidFill>
                  <a:srgbClr val="00FFFF"/>
                </a:solidFill>
                <a:latin typeface="Curlz MT" panose="04040404050702020202" pitchFamily="82" charset="0"/>
              </a:rPr>
              <a:t/>
            </a:r>
            <a:br>
              <a:rPr lang="fr-CA" sz="2000" b="1" dirty="0" smtClean="0">
                <a:solidFill>
                  <a:srgbClr val="00FFFF"/>
                </a:solidFill>
                <a:latin typeface="Curlz MT" panose="04040404050702020202" pitchFamily="82" charset="0"/>
              </a:rPr>
            </a:br>
            <a:r>
              <a:rPr lang="fr-CA" sz="2000" b="1" dirty="0" smtClean="0">
                <a:solidFill>
                  <a:srgbClr val="00FFFF"/>
                </a:solidFill>
                <a:latin typeface="Curlz MT" panose="04040404050702020202" pitchFamily="82" charset="0"/>
              </a:rPr>
              <a:t>ou </a:t>
            </a:r>
            <a:r>
              <a:rPr lang="fr-CA" sz="2000" b="1" dirty="0">
                <a:solidFill>
                  <a:srgbClr val="00FFFF"/>
                </a:solidFill>
                <a:latin typeface="Curlz MT" panose="04040404050702020202" pitchFamily="82" charset="0"/>
              </a:rPr>
              <a:t>la rencontre </a:t>
            </a:r>
            <a:r>
              <a:rPr lang="fr-CA" sz="2000" b="1" dirty="0" smtClean="0">
                <a:solidFill>
                  <a:srgbClr val="00FFFF"/>
                </a:solidFill>
                <a:latin typeface="Curlz MT" panose="04040404050702020202" pitchFamily="82" charset="0"/>
              </a:rPr>
              <a:t>avec </a:t>
            </a:r>
            <a:r>
              <a:rPr lang="fr-CA" sz="2400" b="1" dirty="0" smtClean="0">
                <a:solidFill>
                  <a:srgbClr val="00FFFF"/>
                </a:solidFill>
                <a:latin typeface="Curlz MT" panose="04040404050702020202" pitchFamily="82" charset="0"/>
              </a:rPr>
              <a:t>Artémis </a:t>
            </a:r>
            <a:r>
              <a:rPr lang="fr-CA" sz="2000" b="1" dirty="0" smtClean="0">
                <a:solidFill>
                  <a:srgbClr val="00FFFF"/>
                </a:solidFill>
                <a:latin typeface="Curlz MT" panose="04040404050702020202" pitchFamily="82" charset="0"/>
              </a:rPr>
              <a:t>et </a:t>
            </a:r>
            <a:r>
              <a:rPr lang="fr-CA" sz="2400" b="1" dirty="0" smtClean="0">
                <a:solidFill>
                  <a:srgbClr val="00FFFF"/>
                </a:solidFill>
                <a:latin typeface="Curlz MT" panose="04040404050702020202" pitchFamily="82" charset="0"/>
              </a:rPr>
              <a:t>Athéna</a:t>
            </a:r>
            <a:endParaRPr lang="fr-CA" sz="2000" dirty="0">
              <a:solidFill>
                <a:srgbClr val="00FFFF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6456" y="1134300"/>
            <a:ext cx="1531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00FFFF"/>
                </a:solidFill>
                <a:latin typeface="Bradley Hand ITC" panose="03070402050302030203" pitchFamily="66" charset="0"/>
              </a:rPr>
              <a:t>Phase lunaire : </a:t>
            </a:r>
            <a:r>
              <a:rPr lang="fr-CA" sz="1600" b="1" dirty="0">
                <a:latin typeface="Bradley Hand ITC" panose="03070402050302030203" pitchFamily="66" charset="0"/>
              </a:rPr>
              <a:t>Lune croissante </a:t>
            </a:r>
          </a:p>
          <a:p>
            <a:r>
              <a:rPr lang="fr-CA" sz="1600" b="1" dirty="0">
                <a:solidFill>
                  <a:srgbClr val="00FFFF"/>
                </a:solidFill>
                <a:latin typeface="Bradley Hand ITC" panose="03070402050302030203" pitchFamily="66" charset="0"/>
              </a:rPr>
              <a:t>Phase du cycle : </a:t>
            </a:r>
            <a:r>
              <a:rPr lang="fr-CA" sz="1600" b="1" dirty="0">
                <a:latin typeface="Bradley Hand ITC" panose="03070402050302030203" pitchFamily="66" charset="0"/>
              </a:rPr>
              <a:t>Pré-ovulatoire </a:t>
            </a:r>
          </a:p>
          <a:p>
            <a:r>
              <a:rPr lang="fr-CA" sz="1600" b="1" dirty="0">
                <a:solidFill>
                  <a:srgbClr val="00FFFF"/>
                </a:solidFill>
                <a:latin typeface="Bradley Hand ITC" panose="03070402050302030203" pitchFamily="66" charset="0"/>
              </a:rPr>
              <a:t>Saison : </a:t>
            </a:r>
            <a:r>
              <a:rPr lang="fr-CA" sz="1600" b="1" dirty="0">
                <a:latin typeface="Bradley Hand ITC" panose="03070402050302030203" pitchFamily="66" charset="0"/>
              </a:rPr>
              <a:t>Printemps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0431" y="7180923"/>
            <a:ext cx="64126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dirty="0">
                <a:latin typeface="French Script MT" panose="03020402040607040605" pitchFamily="66" charset="0"/>
              </a:rPr>
              <a:t>La Vierge ne se rapporte pas nécessairement à la virginité sexuelle, mais à ce qui est pur, à l’état brut et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qui </a:t>
            </a:r>
            <a:r>
              <a:rPr lang="fr-CA" sz="1400" dirty="0">
                <a:latin typeface="French Script MT" panose="03020402040607040605" pitchFamily="66" charset="0"/>
              </a:rPr>
              <a:t>n’a pas été transformé, La phase de la Vierge est caractérisée par un renouveau et un regain d’énergie physique.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Vos </a:t>
            </a:r>
            <a:r>
              <a:rPr lang="fr-CA" sz="1400" dirty="0">
                <a:latin typeface="French Script MT" panose="03020402040607040605" pitchFamily="66" charset="0"/>
              </a:rPr>
              <a:t>émotions se sont stabilisées et votre joie de vivre s’exprime à nouveau. Le regain d’énergie est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également </a:t>
            </a:r>
            <a:r>
              <a:rPr lang="fr-CA" sz="1400" dirty="0">
                <a:latin typeface="French Script MT" panose="03020402040607040605" pitchFamily="66" charset="0"/>
              </a:rPr>
              <a:t>mental et engendre un bel esprit d’analyse, d’organisation ainsi qu’une capacité à établir les priorités.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739" y="6638361"/>
            <a:ext cx="5326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 smtClean="0">
                <a:solidFill>
                  <a:srgbClr val="00DFDA"/>
                </a:solidFill>
                <a:latin typeface="Bradley Hand ITC" panose="03070402050302030203" pitchFamily="66" charset="0"/>
              </a:rPr>
              <a:t>Énergies dominantes :</a:t>
            </a:r>
          </a:p>
          <a:p>
            <a:pPr algn="ctr"/>
            <a:r>
              <a:rPr lang="fr-CA" sz="1600" b="1" dirty="0" smtClean="0">
                <a:solidFill>
                  <a:srgbClr val="00DFDA"/>
                </a:solidFill>
                <a:latin typeface="Bradley Hand ITC" panose="03070402050302030203" pitchFamily="66" charset="0"/>
              </a:rPr>
              <a:t> </a:t>
            </a:r>
            <a:r>
              <a:rPr lang="fr-CA" sz="1600" b="1" dirty="0">
                <a:solidFill>
                  <a:srgbClr val="00DFDA"/>
                </a:solidFill>
                <a:latin typeface="Bradley Hand ITC" panose="03070402050302030203" pitchFamily="66" charset="0"/>
              </a:rPr>
              <a:t>dynamisme, confiance, action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4949" y="8134599"/>
            <a:ext cx="64501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rgbClr val="00FFFF"/>
                </a:solidFill>
                <a:latin typeface="French Script MT" panose="03020402040607040605" pitchFamily="66" charset="0"/>
              </a:rPr>
              <a:t>Enseignements</a:t>
            </a:r>
            <a:r>
              <a:rPr lang="fr-CA" sz="1400" dirty="0">
                <a:latin typeface="French Script MT" panose="03020402040607040605" pitchFamily="66" charset="0"/>
              </a:rPr>
              <a:t>: Retrouver sa capacité à s’appartenir et s’autosuffire afin de sortir de nos ombres et se fixer des objectifs, passer à l’action. Cette énergie correspond à une étape de croissance psychologique qui incite à se distancer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physiquement </a:t>
            </a:r>
            <a:r>
              <a:rPr lang="fr-CA" sz="1400" dirty="0">
                <a:latin typeface="French Script MT" panose="03020402040607040605" pitchFamily="66" charset="0"/>
              </a:rPr>
              <a:t>et émotionnellement de l’autre, à couper le cordon ombilical pour assumer sa propre existence.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Elle est associée </a:t>
            </a:r>
            <a:r>
              <a:rPr lang="fr-CA" sz="1400" dirty="0">
                <a:latin typeface="French Script MT" panose="03020402040607040605" pitchFamily="66" charset="0"/>
              </a:rPr>
              <a:t>avec l’énergie masculine qui sépare, contrôle, structure et permet la différenciation.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6456" y="9069494"/>
            <a:ext cx="6267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rgbClr val="00FFFF"/>
                </a:solidFill>
                <a:latin typeface="French Script MT" panose="03020402040607040605" pitchFamily="66" charset="0"/>
              </a:rPr>
              <a:t>Piste</a:t>
            </a:r>
            <a:r>
              <a:rPr lang="fr-CA" sz="1400" dirty="0">
                <a:latin typeface="French Script MT" panose="03020402040607040605" pitchFamily="66" charset="0"/>
              </a:rPr>
              <a:t>: Travailler avec l’adolescente que vous étiez et revisiter les blessures du passé</a:t>
            </a:r>
          </a:p>
          <a:p>
            <a:pPr algn="ctr"/>
            <a:r>
              <a:rPr lang="fr-CA" sz="1400" b="1" dirty="0" smtClean="0">
                <a:solidFill>
                  <a:srgbClr val="00FFFF"/>
                </a:solidFill>
                <a:latin typeface="French Script MT" panose="03020402040607040605" pitchFamily="66" charset="0"/>
              </a:rPr>
              <a:t>Stages conseillés</a:t>
            </a:r>
            <a:r>
              <a:rPr lang="fr-CA" sz="1400" dirty="0" smtClean="0">
                <a:latin typeface="French Script MT" panose="03020402040607040605" pitchFamily="66" charset="0"/>
              </a:rPr>
              <a:t>: </a:t>
            </a:r>
            <a:r>
              <a:rPr lang="fr-CA" sz="1400" dirty="0">
                <a:latin typeface="French Script MT" panose="03020402040607040605" pitchFamily="66" charset="0"/>
              </a:rPr>
              <a:t>Retrouver et guérir </a:t>
            </a:r>
            <a:r>
              <a:rPr lang="fr-CA" sz="1400" dirty="0" smtClean="0">
                <a:latin typeface="French Script MT" panose="03020402040607040605" pitchFamily="66" charset="0"/>
              </a:rPr>
              <a:t>l’Enfant Intérieur et Cercle de Femmes.</a:t>
            </a:r>
            <a:endParaRPr lang="fr-CA" sz="1400" dirty="0">
              <a:latin typeface="French Script MT" panose="03020402040607040605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3587" y="226359"/>
            <a:ext cx="56814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300" dirty="0">
                <a:solidFill>
                  <a:srgbClr val="A101B7"/>
                </a:solidFill>
                <a:latin typeface="Curlz MT" panose="04040404050702020202" pitchFamily="82" charset="0"/>
              </a:rPr>
              <a:t>Natural Trip - Cadran lunaire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24" y="219538"/>
            <a:ext cx="537525" cy="5375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4949" y="9659779"/>
            <a:ext cx="24838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800" dirty="0">
                <a:latin typeface="Bradley Hand ITC" panose="03070402050302030203" pitchFamily="66" charset="0"/>
              </a:rPr>
              <a:t>Inspiré de l’enseignement de Miranda Gray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9" y="5523084"/>
            <a:ext cx="1873313" cy="1181001"/>
          </a:xfrm>
          <a:prstGeom prst="rect">
            <a:avLst/>
          </a:prstGeom>
        </p:spPr>
      </p:pic>
      <p:sp>
        <p:nvSpPr>
          <p:cNvPr id="17" name="Right Arrow 16"/>
          <p:cNvSpPr/>
          <p:nvPr/>
        </p:nvSpPr>
        <p:spPr>
          <a:xfrm>
            <a:off x="3811182" y="3590003"/>
            <a:ext cx="2009369" cy="85517"/>
          </a:xfrm>
          <a:prstGeom prst="rightArrow">
            <a:avLst/>
          </a:prstGeom>
          <a:solidFill>
            <a:srgbClr val="00FFFF"/>
          </a:solidFill>
          <a:ln>
            <a:solidFill>
              <a:srgbClr val="EE0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ight Arrow 17"/>
          <p:cNvSpPr/>
          <p:nvPr/>
        </p:nvSpPr>
        <p:spPr>
          <a:xfrm rot="16200000">
            <a:off x="2382591" y="2196431"/>
            <a:ext cx="1993652" cy="51573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0FFFF"/>
          </a:solidFill>
          <a:ln>
            <a:solidFill>
              <a:srgbClr val="EE00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806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51" y="1077534"/>
            <a:ext cx="5307791" cy="5171193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8705990">
            <a:off x="105214" y="1344549"/>
            <a:ext cx="2027363" cy="997737"/>
          </a:xfrm>
          <a:ln>
            <a:solidFill>
              <a:srgbClr val="0E0076"/>
            </a:solidFill>
          </a:ln>
        </p:spPr>
        <p:txBody>
          <a:bodyPr>
            <a:noAutofit/>
          </a:bodyPr>
          <a:lstStyle/>
          <a:p>
            <a:r>
              <a:rPr lang="fr-CA" sz="2000" b="1" dirty="0">
                <a:solidFill>
                  <a:srgbClr val="0E0076"/>
                </a:solidFill>
                <a:latin typeface="Curlz MT" panose="04040404050702020202" pitchFamily="82" charset="0"/>
              </a:rPr>
              <a:t>La </a:t>
            </a:r>
            <a:r>
              <a:rPr lang="fr-CA" sz="2400" b="1" dirty="0">
                <a:solidFill>
                  <a:srgbClr val="0E0076"/>
                </a:solidFill>
                <a:latin typeface="Curlz MT" panose="04040404050702020202" pitchFamily="82" charset="0"/>
              </a:rPr>
              <a:t>Mère </a:t>
            </a:r>
            <a:r>
              <a:rPr lang="fr-CA" sz="2400" b="1" dirty="0" smtClean="0">
                <a:solidFill>
                  <a:srgbClr val="0E0076"/>
                </a:solidFill>
                <a:latin typeface="Curlz MT" panose="04040404050702020202" pitchFamily="82" charset="0"/>
              </a:rPr>
              <a:t/>
            </a:r>
            <a:br>
              <a:rPr lang="fr-CA" sz="2400" b="1" dirty="0" smtClean="0">
                <a:solidFill>
                  <a:srgbClr val="0E0076"/>
                </a:solidFill>
                <a:latin typeface="Curlz MT" panose="04040404050702020202" pitchFamily="82" charset="0"/>
              </a:rPr>
            </a:br>
            <a:r>
              <a:rPr lang="fr-CA" sz="2000" b="1" dirty="0" smtClean="0">
                <a:solidFill>
                  <a:srgbClr val="0E0076"/>
                </a:solidFill>
                <a:latin typeface="Curlz MT" panose="04040404050702020202" pitchFamily="82" charset="0"/>
              </a:rPr>
              <a:t>ou la </a:t>
            </a:r>
            <a:r>
              <a:rPr lang="fr-CA" sz="2000" b="1" dirty="0">
                <a:solidFill>
                  <a:srgbClr val="0E0076"/>
                </a:solidFill>
                <a:latin typeface="Curlz MT" panose="04040404050702020202" pitchFamily="82" charset="0"/>
              </a:rPr>
              <a:t>rencontre </a:t>
            </a:r>
            <a:r>
              <a:rPr lang="fr-CA" sz="2000" b="1" dirty="0" smtClean="0">
                <a:solidFill>
                  <a:srgbClr val="0E0076"/>
                </a:solidFill>
                <a:latin typeface="Curlz MT" panose="04040404050702020202" pitchFamily="82" charset="0"/>
              </a:rPr>
              <a:t/>
            </a:r>
            <a:br>
              <a:rPr lang="fr-CA" sz="2000" b="1" dirty="0" smtClean="0">
                <a:solidFill>
                  <a:srgbClr val="0E0076"/>
                </a:solidFill>
                <a:latin typeface="Curlz MT" panose="04040404050702020202" pitchFamily="82" charset="0"/>
              </a:rPr>
            </a:br>
            <a:r>
              <a:rPr lang="fr-CA" sz="2000" b="1" dirty="0" smtClean="0">
                <a:solidFill>
                  <a:srgbClr val="0E0076"/>
                </a:solidFill>
                <a:latin typeface="Curlz MT" panose="04040404050702020202" pitchFamily="82" charset="0"/>
              </a:rPr>
              <a:t>avec </a:t>
            </a:r>
            <a:r>
              <a:rPr lang="fr-CA" sz="2400" b="1" dirty="0">
                <a:solidFill>
                  <a:srgbClr val="0E0076"/>
                </a:solidFill>
                <a:latin typeface="Curlz MT" panose="04040404050702020202" pitchFamily="82" charset="0"/>
              </a:rPr>
              <a:t>Déméter</a:t>
            </a:r>
            <a:endParaRPr lang="fr-CA" sz="2000" dirty="0">
              <a:solidFill>
                <a:srgbClr val="0E0076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3561" y="1010005"/>
            <a:ext cx="15318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CA" sz="1600" b="1" dirty="0">
                <a:solidFill>
                  <a:srgbClr val="0E0076"/>
                </a:solidFill>
                <a:latin typeface="Bradley Hand ITC" panose="03070402050302030203" pitchFamily="66" charset="0"/>
              </a:rPr>
              <a:t>Phase lunaire : </a:t>
            </a:r>
            <a:r>
              <a:rPr lang="fr-CA" sz="1600" b="1" dirty="0">
                <a:latin typeface="Bradley Hand ITC" panose="03070402050302030203" pitchFamily="66" charset="0"/>
              </a:rPr>
              <a:t>Pleine lune </a:t>
            </a:r>
          </a:p>
          <a:p>
            <a:pPr algn="r"/>
            <a:r>
              <a:rPr lang="fr-CA" sz="1600" b="1" dirty="0">
                <a:solidFill>
                  <a:srgbClr val="0E0076"/>
                </a:solidFill>
                <a:latin typeface="Bradley Hand ITC" panose="03070402050302030203" pitchFamily="66" charset="0"/>
              </a:rPr>
              <a:t>Phase du cycle : </a:t>
            </a:r>
            <a:r>
              <a:rPr lang="fr-CA" sz="1600" b="1" dirty="0">
                <a:latin typeface="Bradley Hand ITC" panose="03070402050302030203" pitchFamily="66" charset="0"/>
              </a:rPr>
              <a:t>Ovulatoire </a:t>
            </a:r>
          </a:p>
          <a:p>
            <a:pPr algn="r"/>
            <a:r>
              <a:rPr lang="fr-CA" sz="1600" b="1" dirty="0">
                <a:solidFill>
                  <a:srgbClr val="0E0076"/>
                </a:solidFill>
                <a:latin typeface="Bradley Hand ITC" panose="03070402050302030203" pitchFamily="66" charset="0"/>
              </a:rPr>
              <a:t>Saison : </a:t>
            </a:r>
            <a:endParaRPr lang="fr-CA" sz="1600" b="1" dirty="0" smtClean="0">
              <a:solidFill>
                <a:srgbClr val="0E0076"/>
              </a:solidFill>
              <a:latin typeface="Bradley Hand ITC" panose="03070402050302030203" pitchFamily="66" charset="0"/>
            </a:endParaRPr>
          </a:p>
          <a:p>
            <a:pPr algn="r"/>
            <a:r>
              <a:rPr lang="fr-CA" sz="1600" b="1" dirty="0" smtClean="0">
                <a:latin typeface="Bradley Hand ITC" panose="03070402050302030203" pitchFamily="66" charset="0"/>
              </a:rPr>
              <a:t>Été</a:t>
            </a:r>
            <a:endParaRPr lang="fr-CA" sz="1600" b="1" dirty="0">
              <a:latin typeface="Bradley Hand ITC" panose="03070402050302030203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6456" y="6953428"/>
            <a:ext cx="641269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dirty="0">
                <a:latin typeface="French Script MT" panose="03020402040607040605" pitchFamily="66" charset="0"/>
              </a:rPr>
              <a:t>Après une phase emplie d’énergie pour soi, vous ressentez </a:t>
            </a:r>
            <a:r>
              <a:rPr lang="fr-CA" sz="1400" dirty="0" smtClean="0">
                <a:latin typeface="French Script MT" panose="03020402040607040605" pitchFamily="66" charset="0"/>
              </a:rPr>
              <a:t>maintenant </a:t>
            </a:r>
            <a:r>
              <a:rPr lang="fr-CA" sz="1400" dirty="0">
                <a:latin typeface="French Script MT" panose="03020402040607040605" pitchFamily="66" charset="0"/>
              </a:rPr>
              <a:t>davantage </a:t>
            </a:r>
            <a:r>
              <a:rPr lang="fr-CA" sz="1400" dirty="0" smtClean="0">
                <a:latin typeface="French Script MT" panose="03020402040607040605" pitchFamily="66" charset="0"/>
              </a:rPr>
              <a:t>d’Amour </a:t>
            </a:r>
            <a:r>
              <a:rPr lang="fr-CA" sz="1400" dirty="0">
                <a:latin typeface="French Script MT" panose="03020402040607040605" pitchFamily="66" charset="0"/>
              </a:rPr>
              <a:t>envers les autres et un besoin d’aller vers </a:t>
            </a:r>
            <a:r>
              <a:rPr lang="fr-CA" sz="1400" dirty="0" smtClean="0">
                <a:latin typeface="French Script MT" panose="03020402040607040605" pitchFamily="66" charset="0"/>
              </a:rPr>
              <a:t>eux. Cela </a:t>
            </a:r>
            <a:r>
              <a:rPr lang="fr-CA" sz="1400" dirty="0">
                <a:latin typeface="French Script MT" panose="03020402040607040605" pitchFamily="66" charset="0"/>
              </a:rPr>
              <a:t>se traduit par l’envie de voir les autres, d’organiser… Durant cette période, vous êtes également emplie </a:t>
            </a:r>
            <a:r>
              <a:rPr lang="fr-CA" sz="1400" dirty="0" smtClean="0">
                <a:latin typeface="French Script MT" panose="03020402040607040605" pitchFamily="66" charset="0"/>
              </a:rPr>
              <a:t>d’</a:t>
            </a:r>
            <a:r>
              <a:rPr lang="fr-CA" sz="1400" dirty="0" err="1">
                <a:latin typeface="French Script MT" panose="03020402040607040605" pitchFamily="66" charset="0"/>
              </a:rPr>
              <a:t>E</a:t>
            </a:r>
            <a:r>
              <a:rPr lang="fr-CA" sz="1400" dirty="0" err="1" smtClean="0">
                <a:latin typeface="French Script MT" panose="03020402040607040605" pitchFamily="66" charset="0"/>
              </a:rPr>
              <a:t>nergie</a:t>
            </a:r>
            <a:r>
              <a:rPr lang="fr-CA" sz="1400" dirty="0" smtClean="0">
                <a:latin typeface="French Script MT" panose="03020402040607040605" pitchFamily="66" charset="0"/>
              </a:rPr>
              <a:t> </a:t>
            </a:r>
            <a:r>
              <a:rPr lang="fr-CA" sz="1400" dirty="0">
                <a:latin typeface="French Script MT" panose="03020402040607040605" pitchFamily="66" charset="0"/>
              </a:rPr>
              <a:t>protectrice et empathique, de </a:t>
            </a:r>
            <a:r>
              <a:rPr lang="fr-CA" sz="1400" dirty="0" smtClean="0">
                <a:latin typeface="French Script MT" panose="03020402040607040605" pitchFamily="66" charset="0"/>
              </a:rPr>
              <a:t>Tendresse et </a:t>
            </a:r>
            <a:r>
              <a:rPr lang="fr-CA" sz="1400" dirty="0">
                <a:latin typeface="French Script MT" panose="03020402040607040605" pitchFamily="66" charset="0"/>
              </a:rPr>
              <a:t>de </a:t>
            </a:r>
            <a:r>
              <a:rPr lang="fr-CA" sz="1400" dirty="0" smtClean="0">
                <a:latin typeface="French Script MT" panose="03020402040607040605" pitchFamily="66" charset="0"/>
              </a:rPr>
              <a:t>Gratitude: </a:t>
            </a:r>
            <a:r>
              <a:rPr lang="fr-CA" sz="1400" dirty="0">
                <a:latin typeface="French Script MT" panose="03020402040607040605" pitchFamily="66" charset="0"/>
              </a:rPr>
              <a:t>l’attitude d’une </a:t>
            </a:r>
            <a:r>
              <a:rPr lang="fr-CA" sz="1400" dirty="0" smtClean="0">
                <a:latin typeface="French Script MT" panose="03020402040607040605" pitchFamily="66" charset="0"/>
              </a:rPr>
              <a:t>Mère auprès </a:t>
            </a:r>
            <a:r>
              <a:rPr lang="fr-CA" sz="1400" dirty="0">
                <a:latin typeface="French Script MT" panose="03020402040607040605" pitchFamily="66" charset="0"/>
              </a:rPr>
              <a:t>de ses enfants.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Dans </a:t>
            </a:r>
            <a:r>
              <a:rPr lang="fr-CA" sz="1400" dirty="0">
                <a:latin typeface="French Script MT" panose="03020402040607040605" pitchFamily="66" charset="0"/>
              </a:rPr>
              <a:t>l’échange et le contact à l’autre, vous faites preuve d’un grand altruisme. Rayonnante, harmonieuse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et </a:t>
            </a:r>
            <a:r>
              <a:rPr lang="fr-CA" sz="1400" dirty="0">
                <a:latin typeface="French Script MT" panose="03020402040607040605" pitchFamily="66" charset="0"/>
              </a:rPr>
              <a:t>équilibrée, c’est une phase durant laquelle se réalisent également les projets mis en place dans la phase précédente.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36236" y="6477186"/>
            <a:ext cx="685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b="1" dirty="0" smtClean="0">
                <a:solidFill>
                  <a:srgbClr val="0E0076"/>
                </a:solidFill>
                <a:latin typeface="Bradley Hand ITC" panose="03070402050302030203" pitchFamily="66" charset="0"/>
              </a:rPr>
              <a:t>Énergies dominantes </a:t>
            </a:r>
            <a:r>
              <a:rPr lang="fr-CA" sz="1400" b="1" dirty="0" smtClean="0">
                <a:latin typeface="Bradley Hand ITC" panose="03070402050302030203" pitchFamily="66" charset="0"/>
              </a:rPr>
              <a:t>: </a:t>
            </a:r>
          </a:p>
          <a:p>
            <a:pPr algn="ctr"/>
            <a:r>
              <a:rPr lang="fr-CA" sz="1400" b="1" dirty="0" smtClean="0">
                <a:solidFill>
                  <a:srgbClr val="0E0076"/>
                </a:solidFill>
                <a:latin typeface="Bradley Hand ITC" panose="03070402050302030203" pitchFamily="66" charset="0"/>
              </a:rPr>
              <a:t>Amour </a:t>
            </a:r>
            <a:r>
              <a:rPr lang="fr-CA" sz="1400" b="1" dirty="0">
                <a:solidFill>
                  <a:srgbClr val="0E0076"/>
                </a:solidFill>
                <a:latin typeface="Bradley Hand ITC" panose="03070402050302030203" pitchFamily="66" charset="0"/>
              </a:rPr>
              <a:t>désintéressé, </a:t>
            </a:r>
            <a:r>
              <a:rPr lang="fr-CA" sz="1400" b="1" dirty="0" smtClean="0">
                <a:solidFill>
                  <a:srgbClr val="0E0076"/>
                </a:solidFill>
                <a:latin typeface="Bradley Hand ITC" panose="03070402050302030203" pitchFamily="66" charset="0"/>
              </a:rPr>
              <a:t>Amour des </a:t>
            </a:r>
            <a:r>
              <a:rPr lang="fr-CA" sz="1400" b="1" dirty="0">
                <a:solidFill>
                  <a:srgbClr val="0E0076"/>
                </a:solidFill>
                <a:latin typeface="Bradley Hand ITC" panose="03070402050302030203" pitchFamily="66" charset="0"/>
              </a:rPr>
              <a:t>autres, </a:t>
            </a:r>
            <a:r>
              <a:rPr lang="fr-CA" sz="1400" b="1" dirty="0" smtClean="0">
                <a:solidFill>
                  <a:srgbClr val="0E0076"/>
                </a:solidFill>
                <a:latin typeface="Bradley Hand ITC" panose="03070402050302030203" pitchFamily="66" charset="0"/>
              </a:rPr>
              <a:t>Rayonnement, Harmonie</a:t>
            </a:r>
            <a:r>
              <a:rPr lang="fr-CA" sz="1400" b="1" dirty="0" smtClean="0">
                <a:latin typeface="Bradley Hand ITC" panose="03070402050302030203" pitchFamily="66" charset="0"/>
              </a:rPr>
              <a:t>…</a:t>
            </a:r>
            <a:endParaRPr lang="fr-CA" sz="1400" b="1" dirty="0">
              <a:latin typeface="Bradley Hand ITC" panose="03070402050302030203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990" y="8167874"/>
            <a:ext cx="65756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rgbClr val="0E0076"/>
                </a:solidFill>
                <a:latin typeface="French Script MT" panose="03020402040607040605" pitchFamily="66" charset="0"/>
              </a:rPr>
              <a:t>Enseignements</a:t>
            </a:r>
            <a:r>
              <a:rPr lang="fr-CA" sz="1400" dirty="0">
                <a:latin typeface="French Script MT" panose="03020402040607040605" pitchFamily="66" charset="0"/>
              </a:rPr>
              <a:t>: Déméter est la </a:t>
            </a:r>
            <a:r>
              <a:rPr lang="fr-CA" sz="1400" dirty="0" smtClean="0">
                <a:latin typeface="French Script MT" panose="03020402040607040605" pitchFamily="66" charset="0"/>
              </a:rPr>
              <a:t>Déesse la </a:t>
            </a:r>
            <a:r>
              <a:rPr lang="fr-CA" sz="1400" dirty="0">
                <a:latin typeface="French Script MT" panose="03020402040607040605" pitchFamily="66" charset="0"/>
              </a:rPr>
              <a:t>plus généreuse, la plus soutenante, elle a un impact significatif sur les gens et représente la bienveillance, l’altruisme. </a:t>
            </a:r>
            <a:r>
              <a:rPr lang="fr-CA" sz="1400" dirty="0" smtClean="0">
                <a:latin typeface="French Script MT" panose="03020402040607040605" pitchFamily="66" charset="0"/>
              </a:rPr>
              <a:t>C’est </a:t>
            </a:r>
            <a:r>
              <a:rPr lang="fr-CA" sz="1400" dirty="0">
                <a:latin typeface="French Script MT" panose="03020402040607040605" pitchFamily="66" charset="0"/>
              </a:rPr>
              <a:t>une rassembleuse, elle rêve de vivre en tribu, elle a besoin de transmettre et n'a pas d'obligation de </a:t>
            </a:r>
            <a:r>
              <a:rPr lang="fr-CA" sz="1400" dirty="0" smtClean="0">
                <a:latin typeface="French Script MT" panose="03020402040607040605" pitchFamily="66" charset="0"/>
              </a:rPr>
              <a:t>résultat. Cette </a:t>
            </a:r>
            <a:r>
              <a:rPr lang="fr-CA" sz="1400" dirty="0">
                <a:latin typeface="French Script MT" panose="03020402040607040605" pitchFamily="66" charset="0"/>
              </a:rPr>
              <a:t>phase t’invite à bâtir, prendre ta place dans le monde et œuvrer pour les générations futures</a:t>
            </a:r>
            <a:r>
              <a:rPr lang="fr-CA" sz="1400" dirty="0" smtClean="0">
                <a:latin typeface="French Script MT" panose="03020402040607040605" pitchFamily="66" charset="0"/>
              </a:rPr>
              <a:t>.</a:t>
            </a:r>
            <a:endParaRPr lang="fr-CA" sz="1400" dirty="0">
              <a:latin typeface="French Script MT" panose="03020402040607040605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456" y="8854253"/>
            <a:ext cx="6267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rgbClr val="0E0076"/>
                </a:solidFill>
                <a:latin typeface="French Script MT" panose="03020402040607040605" pitchFamily="66" charset="0"/>
              </a:rPr>
              <a:t>Piste</a:t>
            </a:r>
            <a:r>
              <a:rPr lang="fr-CA" sz="1400" dirty="0">
                <a:latin typeface="French Script MT" panose="03020402040607040605" pitchFamily="66" charset="0"/>
              </a:rPr>
              <a:t>: Travailler avec votre mère et les lignées maternelles et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revisiter </a:t>
            </a:r>
            <a:r>
              <a:rPr lang="fr-CA" sz="1400" dirty="0">
                <a:latin typeface="French Script MT" panose="03020402040607040605" pitchFamily="66" charset="0"/>
              </a:rPr>
              <a:t>les blessures de la lignée pour mieux comprendre </a:t>
            </a:r>
            <a:r>
              <a:rPr lang="fr-CA" sz="1400" dirty="0" smtClean="0">
                <a:latin typeface="French Script MT" panose="03020402040607040605" pitchFamily="66" charset="0"/>
              </a:rPr>
              <a:t>où </a:t>
            </a:r>
            <a:r>
              <a:rPr lang="fr-CA" sz="1400" dirty="0">
                <a:latin typeface="French Script MT" panose="03020402040607040605" pitchFamily="66" charset="0"/>
              </a:rPr>
              <a:t>en est votre Déméter</a:t>
            </a:r>
          </a:p>
          <a:p>
            <a:pPr algn="ctr"/>
            <a:r>
              <a:rPr lang="fr-CA" sz="1400" b="1" dirty="0" smtClean="0">
                <a:solidFill>
                  <a:srgbClr val="0E0076"/>
                </a:solidFill>
                <a:latin typeface="French Script MT" panose="03020402040607040605" pitchFamily="66" charset="0"/>
              </a:rPr>
              <a:t>Stages conseillés</a:t>
            </a:r>
            <a:r>
              <a:rPr lang="fr-CA" sz="1400" dirty="0" smtClean="0">
                <a:latin typeface="French Script MT" panose="03020402040607040605" pitchFamily="66" charset="0"/>
              </a:rPr>
              <a:t>: </a:t>
            </a:r>
            <a:r>
              <a:rPr lang="fr-CA" sz="1400" dirty="0">
                <a:latin typeface="French Script MT" panose="03020402040607040605" pitchFamily="66" charset="0"/>
              </a:rPr>
              <a:t>La Lignée Maternelle: Transmission Mères/Filles et Cercle de Femmes.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3587" y="226359"/>
            <a:ext cx="56814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300" dirty="0">
                <a:solidFill>
                  <a:srgbClr val="A101B7"/>
                </a:solidFill>
                <a:latin typeface="Curlz MT" panose="04040404050702020202" pitchFamily="82" charset="0"/>
              </a:rPr>
              <a:t>Natural Trip - Cadran lunaire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24" y="219538"/>
            <a:ext cx="537525" cy="5375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4949" y="9659779"/>
            <a:ext cx="24838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800" dirty="0">
                <a:latin typeface="Bradley Hand ITC" panose="03070402050302030203" pitchFamily="66" charset="0"/>
              </a:rPr>
              <a:t>Inspiré de l’enseignement de Miranda Gray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898" y="5689208"/>
            <a:ext cx="2070192" cy="787978"/>
          </a:xfrm>
          <a:prstGeom prst="rect">
            <a:avLst/>
          </a:prstGeom>
        </p:spPr>
      </p:pic>
      <p:sp>
        <p:nvSpPr>
          <p:cNvPr id="18" name="Right Arrow 17"/>
          <p:cNvSpPr/>
          <p:nvPr/>
        </p:nvSpPr>
        <p:spPr>
          <a:xfrm rot="16200000">
            <a:off x="2534181" y="2189941"/>
            <a:ext cx="2026799" cy="535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E0076"/>
          </a:solidFill>
          <a:ln>
            <a:solidFill>
              <a:srgbClr val="4A0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Right Arrow 19"/>
          <p:cNvSpPr/>
          <p:nvPr/>
        </p:nvSpPr>
        <p:spPr>
          <a:xfrm rot="10800000">
            <a:off x="1118897" y="3601917"/>
            <a:ext cx="2026799" cy="535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0E0076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568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70" y="1018337"/>
            <a:ext cx="5307791" cy="5171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2825312">
            <a:off x="157068" y="5008050"/>
            <a:ext cx="2040198" cy="1031301"/>
          </a:xfrm>
          <a:ln>
            <a:solidFill>
              <a:srgbClr val="AA3814"/>
            </a:solidFill>
          </a:ln>
        </p:spPr>
        <p:txBody>
          <a:bodyPr>
            <a:noAutofit/>
          </a:bodyPr>
          <a:lstStyle/>
          <a:p>
            <a:r>
              <a:rPr lang="fr-CA" sz="2400" b="1" dirty="0">
                <a:solidFill>
                  <a:srgbClr val="FF6600"/>
                </a:solidFill>
                <a:latin typeface="Curlz MT" panose="04040404050702020202" pitchFamily="82" charset="0"/>
              </a:rPr>
              <a:t>L’Enchanteresse </a:t>
            </a:r>
            <a:r>
              <a:rPr lang="fr-CA" sz="2000" b="1" dirty="0">
                <a:solidFill>
                  <a:srgbClr val="FF6600"/>
                </a:solidFill>
                <a:latin typeface="Curlz MT" panose="04040404050702020202" pitchFamily="82" charset="0"/>
              </a:rPr>
              <a:t>ou la rencontre avec </a:t>
            </a:r>
            <a:r>
              <a:rPr lang="fr-CA" sz="2400" b="1" dirty="0">
                <a:solidFill>
                  <a:srgbClr val="FF6600"/>
                </a:solidFill>
                <a:latin typeface="Curlz MT" panose="04040404050702020202" pitchFamily="82" charset="0"/>
              </a:rPr>
              <a:t>Aphrodite</a:t>
            </a:r>
            <a:endParaRPr lang="fr-CA" sz="2000" dirty="0">
              <a:solidFill>
                <a:srgbClr val="FF6600"/>
              </a:solidFill>
              <a:latin typeface="Curlz MT" panose="040404040507020202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8207" y="995524"/>
            <a:ext cx="17506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b="1" dirty="0">
                <a:solidFill>
                  <a:srgbClr val="F66400"/>
                </a:solidFill>
                <a:latin typeface="Bradley Hand ITC" panose="03070402050302030203" pitchFamily="66" charset="0"/>
              </a:rPr>
              <a:t>Phase lunaire : </a:t>
            </a:r>
            <a:r>
              <a:rPr lang="fr-CA" sz="1600" b="1" dirty="0">
                <a:latin typeface="Bradley Hand ITC" panose="03070402050302030203" pitchFamily="66" charset="0"/>
              </a:rPr>
              <a:t>Lune décroissante </a:t>
            </a:r>
          </a:p>
          <a:p>
            <a:r>
              <a:rPr lang="fr-CA" sz="1600" b="1" dirty="0">
                <a:solidFill>
                  <a:srgbClr val="F66400"/>
                </a:solidFill>
                <a:latin typeface="Bradley Hand ITC" panose="03070402050302030203" pitchFamily="66" charset="0"/>
              </a:rPr>
              <a:t>Phase du cycle : </a:t>
            </a:r>
            <a:r>
              <a:rPr lang="fr-CA" sz="1600" b="1" dirty="0" smtClean="0">
                <a:latin typeface="Bradley Hand ITC" panose="03070402050302030203" pitchFamily="66" charset="0"/>
              </a:rPr>
              <a:t>Prémenstruelle </a:t>
            </a:r>
            <a:endParaRPr lang="fr-CA" sz="1600" b="1" dirty="0">
              <a:latin typeface="Bradley Hand ITC" panose="03070402050302030203" pitchFamily="66" charset="0"/>
            </a:endParaRPr>
          </a:p>
          <a:p>
            <a:r>
              <a:rPr lang="fr-CA" sz="1600" b="1" dirty="0">
                <a:solidFill>
                  <a:srgbClr val="F66400"/>
                </a:solidFill>
                <a:latin typeface="Bradley Hand ITC" panose="03070402050302030203" pitchFamily="66" charset="0"/>
              </a:rPr>
              <a:t>Saison : </a:t>
            </a:r>
            <a:endParaRPr lang="fr-CA" sz="1600" b="1" dirty="0" smtClean="0">
              <a:solidFill>
                <a:srgbClr val="F66400"/>
              </a:solidFill>
              <a:latin typeface="Bradley Hand ITC" panose="03070402050302030203" pitchFamily="66" charset="0"/>
            </a:endParaRPr>
          </a:p>
          <a:p>
            <a:r>
              <a:rPr lang="fr-CA" sz="1600" b="1" dirty="0" smtClean="0">
                <a:latin typeface="Bradley Hand ITC" panose="03070402050302030203" pitchFamily="66" charset="0"/>
              </a:rPr>
              <a:t>Automne</a:t>
            </a:r>
            <a:endParaRPr lang="fr-CA" sz="1600" b="1" dirty="0">
              <a:latin typeface="Bradley Hand ITC" panose="03070402050302030203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8784" y="7091031"/>
            <a:ext cx="68579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dirty="0">
                <a:latin typeface="French Script MT" panose="03020402040607040605" pitchFamily="66" charset="0"/>
              </a:rPr>
              <a:t>La phase de l’Enchanteresse est une période où les </a:t>
            </a:r>
            <a:r>
              <a:rPr lang="fr-CA" sz="1400" dirty="0" smtClean="0">
                <a:latin typeface="French Script MT" panose="03020402040607040605" pitchFamily="66" charset="0"/>
              </a:rPr>
              <a:t>Énergies sont </a:t>
            </a:r>
            <a:r>
              <a:rPr lang="fr-CA" sz="1400" dirty="0">
                <a:latin typeface="French Script MT" panose="03020402040607040605" pitchFamily="66" charset="0"/>
              </a:rPr>
              <a:t>tournées vers l’intérieur.</a:t>
            </a:r>
          </a:p>
          <a:p>
            <a:pPr algn="ctr"/>
            <a:r>
              <a:rPr lang="fr-CA" sz="1400" dirty="0">
                <a:latin typeface="French Script MT" panose="03020402040607040605" pitchFamily="66" charset="0"/>
              </a:rPr>
              <a:t>Votre sensibilité, votre intuition et vos capacités spirituelles s’accroissent donc en vue de la phase Sorcière.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Les Énergies non </a:t>
            </a:r>
            <a:r>
              <a:rPr lang="fr-CA" sz="1400" dirty="0">
                <a:latin typeface="French Script MT" panose="03020402040607040605" pitchFamily="66" charset="0"/>
              </a:rPr>
              <a:t>exprimées peuvent devenir destructrices (paroles dures, réactions disproportionnées, colère... 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Vous </a:t>
            </a:r>
            <a:r>
              <a:rPr lang="fr-CA" sz="1400" dirty="0">
                <a:latin typeface="French Script MT" panose="03020402040607040605" pitchFamily="66" charset="0"/>
              </a:rPr>
              <a:t>expérimentez une diminution de votre capacité à affronter les difficultés du quotidien et les craquages sont plus fréquents.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8784" y="6545584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 smtClean="0">
                <a:solidFill>
                  <a:srgbClr val="F66400"/>
                </a:solidFill>
                <a:latin typeface="Bradley Hand ITC" panose="03070402050302030203" pitchFamily="66" charset="0"/>
              </a:rPr>
              <a:t>Énergies dominantes : </a:t>
            </a:r>
          </a:p>
          <a:p>
            <a:pPr algn="ctr"/>
            <a:r>
              <a:rPr lang="fr-CA" sz="1400" b="1" dirty="0" smtClean="0">
                <a:solidFill>
                  <a:srgbClr val="F66400"/>
                </a:solidFill>
                <a:latin typeface="Bradley Hand ITC" panose="03070402050302030203" pitchFamily="66" charset="0"/>
              </a:rPr>
              <a:t>Agitation</a:t>
            </a:r>
            <a:r>
              <a:rPr lang="fr-CA" sz="1400" b="1" dirty="0">
                <a:solidFill>
                  <a:srgbClr val="F66400"/>
                </a:solidFill>
                <a:latin typeface="Bradley Hand ITC" panose="03070402050302030203" pitchFamily="66" charset="0"/>
              </a:rPr>
              <a:t>, irritabilité, fortes énergies créatrices ou </a:t>
            </a:r>
            <a:r>
              <a:rPr lang="fr-CA" sz="1400" b="1" dirty="0" smtClean="0">
                <a:solidFill>
                  <a:srgbClr val="F66400"/>
                </a:solidFill>
                <a:latin typeface="Bradley Hand ITC" panose="03070402050302030203" pitchFamily="66" charset="0"/>
              </a:rPr>
              <a:t>destructrices</a:t>
            </a:r>
            <a:endParaRPr lang="fr-CA" sz="1400" b="1" dirty="0">
              <a:solidFill>
                <a:srgbClr val="F6640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2" y="8134599"/>
            <a:ext cx="6787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rgbClr val="F66400"/>
                </a:solidFill>
                <a:latin typeface="French Script MT" panose="03020402040607040605" pitchFamily="66" charset="0"/>
              </a:rPr>
              <a:t>Enseignements</a:t>
            </a:r>
            <a:r>
              <a:rPr lang="fr-CA" sz="1400" dirty="0">
                <a:latin typeface="French Script MT" panose="03020402040607040605" pitchFamily="66" charset="0"/>
              </a:rPr>
              <a:t>: Pour nous créer en tant que </a:t>
            </a:r>
            <a:r>
              <a:rPr lang="fr-CA" sz="1400" dirty="0" smtClean="0">
                <a:latin typeface="French Script MT" panose="03020402040607040605" pitchFamily="66" charset="0"/>
              </a:rPr>
              <a:t>Femme nous </a:t>
            </a:r>
            <a:r>
              <a:rPr lang="fr-CA" sz="1400" dirty="0">
                <a:latin typeface="French Script MT" panose="03020402040607040605" pitchFamily="66" charset="0"/>
              </a:rPr>
              <a:t>devons effectuer un travail de tri, de décantation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pour </a:t>
            </a:r>
            <a:r>
              <a:rPr lang="fr-CA" sz="1400" dirty="0">
                <a:latin typeface="French Script MT" panose="03020402040607040605" pitchFamily="66" charset="0"/>
              </a:rPr>
              <a:t>naître à notre identité de </a:t>
            </a:r>
            <a:r>
              <a:rPr lang="fr-CA" sz="1400" dirty="0" smtClean="0">
                <a:latin typeface="French Script MT" panose="03020402040607040605" pitchFamily="66" charset="0"/>
              </a:rPr>
              <a:t>Femme Nouvelle. </a:t>
            </a:r>
            <a:r>
              <a:rPr lang="fr-CA" sz="1400" dirty="0">
                <a:latin typeface="French Script MT" panose="03020402040607040605" pitchFamily="66" charset="0"/>
              </a:rPr>
              <a:t>Cela implique patience, attention et détermination.</a:t>
            </a:r>
          </a:p>
          <a:p>
            <a:pPr algn="ctr"/>
            <a:r>
              <a:rPr lang="fr-CA" sz="1400" dirty="0">
                <a:latin typeface="French Script MT" panose="03020402040607040605" pitchFamily="66" charset="0"/>
              </a:rPr>
              <a:t>Apprendre à exprimer cet excès d’énergie à travers des activités créatrices et artistiques.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8784" y="8876661"/>
            <a:ext cx="68579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solidFill>
                  <a:srgbClr val="F66400"/>
                </a:solidFill>
                <a:latin typeface="French Script MT" panose="03020402040607040605" pitchFamily="66" charset="0"/>
              </a:rPr>
              <a:t>Piste</a:t>
            </a:r>
            <a:r>
              <a:rPr lang="fr-CA" sz="1400" dirty="0">
                <a:latin typeface="French Script MT" panose="03020402040607040605" pitchFamily="66" charset="0"/>
              </a:rPr>
              <a:t>: Travailler avec vos émotions, les reconnaître et les transformer. </a:t>
            </a:r>
            <a:endParaRPr lang="fr-CA" sz="1400" dirty="0" smtClean="0">
              <a:latin typeface="French Script MT" panose="03020402040607040605" pitchFamily="66" charset="0"/>
            </a:endParaRPr>
          </a:p>
          <a:p>
            <a:pPr algn="ctr"/>
            <a:r>
              <a:rPr lang="fr-CA" sz="1400" dirty="0" smtClean="0">
                <a:latin typeface="French Script MT" panose="03020402040607040605" pitchFamily="66" charset="0"/>
              </a:rPr>
              <a:t>Moment </a:t>
            </a:r>
            <a:r>
              <a:rPr lang="fr-CA" sz="1400" dirty="0">
                <a:latin typeface="French Script MT" panose="03020402040607040605" pitchFamily="66" charset="0"/>
              </a:rPr>
              <a:t>idéal pour faire des actes concrets et </a:t>
            </a:r>
            <a:r>
              <a:rPr lang="fr-CA" sz="1400" dirty="0" smtClean="0">
                <a:latin typeface="French Script MT" panose="03020402040607040605" pitchFamily="66" charset="0"/>
              </a:rPr>
              <a:t>brûler</a:t>
            </a:r>
            <a:endParaRPr lang="fr-CA" sz="1400" dirty="0">
              <a:latin typeface="French Script MT" panose="03020402040607040605" pitchFamily="66" charset="0"/>
            </a:endParaRPr>
          </a:p>
          <a:p>
            <a:pPr algn="ctr"/>
            <a:r>
              <a:rPr lang="fr-CA" sz="1400" b="1" dirty="0" smtClean="0">
                <a:solidFill>
                  <a:srgbClr val="F66400"/>
                </a:solidFill>
                <a:latin typeface="French Script MT" panose="03020402040607040605" pitchFamily="66" charset="0"/>
              </a:rPr>
              <a:t>Stages conseillés</a:t>
            </a:r>
            <a:r>
              <a:rPr lang="fr-CA" sz="1400" dirty="0">
                <a:latin typeface="French Script MT" panose="03020402040607040605" pitchFamily="66" charset="0"/>
              </a:rPr>
              <a:t>: Sur la Voie du Couple et Cercle de Femmes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3587" y="226359"/>
            <a:ext cx="56814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3300" dirty="0">
                <a:solidFill>
                  <a:srgbClr val="A101B7"/>
                </a:solidFill>
                <a:latin typeface="Curlz MT" panose="04040404050702020202" pitchFamily="82" charset="0"/>
              </a:rPr>
              <a:t>Natural Trip - Cadran lunaire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24" y="219538"/>
            <a:ext cx="537525" cy="5375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4949" y="9659779"/>
            <a:ext cx="24838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800" dirty="0">
                <a:latin typeface="Bradley Hand ITC" panose="03070402050302030203" pitchFamily="66" charset="0"/>
              </a:rPr>
              <a:t>Inspiré de l’enseignement de Miranda Gray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7481">
            <a:off x="5907684" y="1026423"/>
            <a:ext cx="807685" cy="2256042"/>
          </a:xfrm>
          <a:prstGeom prst="rect">
            <a:avLst/>
          </a:prstGeom>
        </p:spPr>
      </p:pic>
      <p:sp>
        <p:nvSpPr>
          <p:cNvPr id="21" name="Right Arrow 20"/>
          <p:cNvSpPr/>
          <p:nvPr/>
        </p:nvSpPr>
        <p:spPr>
          <a:xfrm rot="10800000">
            <a:off x="1083521" y="3564439"/>
            <a:ext cx="2045632" cy="57329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AA3814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Right Arrow 21"/>
          <p:cNvSpPr/>
          <p:nvPr/>
        </p:nvSpPr>
        <p:spPr>
          <a:xfrm rot="5400000">
            <a:off x="2519415" y="4992752"/>
            <a:ext cx="2026799" cy="5350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AA3814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49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375</TotalTime>
  <Words>936</Words>
  <Application>Microsoft Office PowerPoint</Application>
  <PresentationFormat>A4 Paper (210x297 mm)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Bradley Hand ITC</vt:lpstr>
      <vt:lpstr>Calibri</vt:lpstr>
      <vt:lpstr>Calibri Light</vt:lpstr>
      <vt:lpstr>Curlz MT</vt:lpstr>
      <vt:lpstr>French Script MT</vt:lpstr>
      <vt:lpstr>Office Theme</vt:lpstr>
      <vt:lpstr>La Sorcière ou  la rencontre avec  Perséphone</vt:lpstr>
      <vt:lpstr>La Vierge  ou la rencontre avec Artémis et Athéna</vt:lpstr>
      <vt:lpstr>La Mère  ou la rencontre  avec Déméter</vt:lpstr>
      <vt:lpstr>L’Enchanteresse ou la rencontre avec Aphrodite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Joelle</dc:creator>
  <cp:lastModifiedBy>Joelle</cp:lastModifiedBy>
  <cp:revision>42</cp:revision>
  <dcterms:created xsi:type="dcterms:W3CDTF">2018-12-02T21:26:17Z</dcterms:created>
  <dcterms:modified xsi:type="dcterms:W3CDTF">2018-12-08T16:58:40Z</dcterms:modified>
</cp:coreProperties>
</file>